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30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1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241825" y="73669"/>
            <a:ext cx="6660350" cy="633102"/>
          </a:xfrm>
          <a:prstGeom prst="rect">
            <a:avLst/>
          </a:prstGeom>
        </p:spPr>
        <p:txBody>
          <a:bodyPr lIns="26789" tIns="26789" rIns="26789" bIns="26789" anchor="ctr"/>
          <a:lstStyle>
            <a:lvl1pPr algn="ctr" defTabSz="308074">
              <a:defRPr sz="3200" b="0">
                <a:solidFill>
                  <a:srgbClr val="0365C0"/>
                </a:solidFill>
                <a:latin typeface="Seravek"/>
                <a:ea typeface="Seravek"/>
                <a:cs typeface="Seravek"/>
                <a:sym typeface="Seravek"/>
              </a:defRPr>
            </a:lvl1pPr>
          </a:lstStyle>
          <a:p>
            <a:r>
              <a:t>Title Text</a:t>
            </a:r>
          </a:p>
        </p:txBody>
      </p:sp>
      <p:sp>
        <p:nvSpPr>
          <p:cNvPr id="145" name="Body Level One…"/>
          <p:cNvSpPr txBox="1">
            <a:spLocks noGrp="1"/>
          </p:cNvSpPr>
          <p:nvPr>
            <p:ph type="body" idx="1"/>
          </p:nvPr>
        </p:nvSpPr>
        <p:spPr>
          <a:xfrm>
            <a:off x="1277150" y="797990"/>
            <a:ext cx="6589700" cy="4190273"/>
          </a:xfrm>
          <a:prstGeom prst="rect">
            <a:avLst/>
          </a:prstGeom>
        </p:spPr>
        <p:txBody>
          <a:bodyPr lIns="26789" tIns="26789" rIns="26789" bIns="26789" anchor="ctr"/>
          <a:lstStyle>
            <a:lvl1pPr marL="222250" indent="-222250" defTabSz="308074">
              <a:buClr>
                <a:srgbClr val="53585F"/>
              </a:buClr>
              <a:buSzPct val="75000"/>
              <a:buChar char="✦"/>
              <a:defRPr sz="1800">
                <a:latin typeface="Seravek"/>
                <a:ea typeface="Seravek"/>
                <a:cs typeface="Seravek"/>
                <a:sym typeface="Seravek"/>
              </a:defRPr>
            </a:lvl1pPr>
            <a:lvl2pPr marL="666750" indent="-222250" defTabSz="308074">
              <a:buClr>
                <a:srgbClr val="53585F"/>
              </a:buClr>
              <a:buSzPct val="80000"/>
              <a:buChar char="❖"/>
              <a:defRPr sz="1600">
                <a:latin typeface="Seravek"/>
                <a:ea typeface="Seravek"/>
                <a:cs typeface="Seravek"/>
                <a:sym typeface="Seravek"/>
              </a:defRPr>
            </a:lvl2pPr>
            <a:lvl3pPr marL="1111250" indent="-222250" defTabSz="308074">
              <a:buSzPct val="75000"/>
              <a:defRPr sz="1400">
                <a:latin typeface="Seravek"/>
                <a:ea typeface="Seravek"/>
                <a:cs typeface="Seravek"/>
                <a:sym typeface="Seravek"/>
              </a:defRPr>
            </a:lvl3pPr>
            <a:lvl4pPr marL="1555750" indent="-222250" defTabSz="308074">
              <a:buSzPct val="75000"/>
              <a:buChar char="•"/>
              <a:defRPr sz="1800">
                <a:latin typeface="Seravek"/>
                <a:ea typeface="Seravek"/>
                <a:cs typeface="Seravek"/>
                <a:sym typeface="Seravek"/>
              </a:defRPr>
            </a:lvl4pPr>
            <a:lvl5pPr marL="2000250" indent="-222250" defTabSz="308074">
              <a:buSzPct val="75000"/>
              <a:buChar char="•"/>
              <a:defRPr sz="1800">
                <a:latin typeface="Seravek"/>
                <a:ea typeface="Seravek"/>
                <a:cs typeface="Seravek"/>
                <a:sym typeface="Serave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1774" y="4806386"/>
            <a:ext cx="233945" cy="269479"/>
          </a:xfrm>
          <a:prstGeom prst="rect">
            <a:avLst/>
          </a:prstGeom>
        </p:spPr>
        <p:txBody>
          <a:bodyPr lIns="26789" tIns="26789" rIns="26789" bIns="26789" anchor="t"/>
          <a:lstStyle>
            <a:lvl1pPr algn="ctr" defTabSz="308074">
              <a:defRPr sz="1400">
                <a:solidFill>
                  <a:srgbClr val="000000"/>
                </a:solidFill>
                <a:latin typeface="Seravek"/>
                <a:ea typeface="Seravek"/>
                <a:cs typeface="Seravek"/>
                <a:sym typeface="Serave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None/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2pPr marL="800100" indent="-342900"/>
            <a:lvl3pPr marL="1219200" indent="-304800"/>
            <a:lvl4pPr marL="1714500" indent="-342900">
              <a:buChar char="–"/>
            </a:lvl4pPr>
            <a:lvl5pPr marL="2171700" indent="-342900"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5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40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621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002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383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764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145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2526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2907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288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zh.d2l.ai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luon-nlp.mxnet.i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hyperlink" Target="https://www.dgl.ai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luon-cv.mxnet.i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en-US" altLang="zh-CN" sz="2000" dirty="0">
                <a:hlinkClick r:id="rId2"/>
              </a:rPr>
              <a:t>z</a:t>
            </a:r>
            <a:r>
              <a:rPr lang="en-US" sz="2000" dirty="0">
                <a:hlinkClick r:id="rId2"/>
              </a:rPr>
              <a:t>h</a:t>
            </a:r>
            <a:r>
              <a:rPr lang="en-US" altLang="zh-CN" sz="2000" dirty="0">
                <a:hlinkClick r:id="rId2"/>
              </a:rPr>
              <a:t>.d2l.ai</a:t>
            </a:r>
            <a:endParaRPr sz="2000" dirty="0"/>
          </a:p>
        </p:txBody>
      </p:sp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sz="1800" dirty="0"/>
              <a:t>10.</a:t>
            </a:r>
            <a:r>
              <a:rPr lang="ja-JP" altLang="en-US" sz="1800"/>
              <a:t>深度学习框架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734397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luonNL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GluonNLP</a:t>
            </a:r>
          </a:p>
        </p:txBody>
      </p:sp>
      <p:sp>
        <p:nvSpPr>
          <p:cNvPr id="222" name="Toolkit for NLP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2870959" cy="355392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NLP</a:t>
            </a:r>
            <a:r>
              <a:rPr lang="ja-JP" altLang="en-US"/>
              <a:t>工具包</a:t>
            </a:r>
            <a:r>
              <a:rPr u="sng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hlinkClick r:id="rId2"/>
              </a:rPr>
              <a:t>https://gluon-nlp.mxnet.io/</a:t>
            </a:r>
          </a:p>
          <a:p>
            <a:r>
              <a:rPr lang="ja-JP" altLang="en-US"/>
              <a:t>预先训练的模型</a:t>
            </a:r>
          </a:p>
          <a:p>
            <a:r>
              <a:rPr lang="ja-JP" altLang="en-US"/>
              <a:t>训练脚本以重现</a:t>
            </a:r>
            <a:r>
              <a:rPr lang="en-US" dirty="0"/>
              <a:t>SOTA</a:t>
            </a:r>
            <a:r>
              <a:rPr lang="ja-JP" altLang="en-US"/>
              <a:t>结果</a:t>
            </a:r>
            <a:endParaRPr dirty="0"/>
          </a:p>
        </p:txBody>
      </p:sp>
      <p:pic>
        <p:nvPicPr>
          <p:cNvPr id="223" name="Screen Shot 2019-02-18 at 10.39.30 AM.png" descr="Screen Shot 2019-02-18 at 10.39.3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9500" y="339280"/>
            <a:ext cx="5849483" cy="3987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DG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DGL</a:t>
            </a:r>
          </a:p>
        </p:txBody>
      </p:sp>
      <p:sp>
        <p:nvSpPr>
          <p:cNvPr id="226" name="Toolkit for graph neural networks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3257535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图神经网络工具包</a:t>
            </a:r>
            <a:r>
              <a:rPr lang="en-US" dirty="0">
                <a:hlinkClick r:id="rId2"/>
              </a:rPr>
              <a:t>https://www.dgl.ai/</a:t>
            </a:r>
            <a:endParaRPr lang="en-US" dirty="0"/>
          </a:p>
          <a:p>
            <a:r>
              <a:rPr lang="ja-JP" altLang="en-US"/>
              <a:t>相对较新，但具有良好的模型覆盖率</a:t>
            </a:r>
          </a:p>
          <a:p>
            <a:r>
              <a:rPr lang="ja-JP" altLang="en-US"/>
              <a:t>有</a:t>
            </a:r>
            <a:r>
              <a:rPr lang="en-US" dirty="0" err="1"/>
              <a:t>MXNet</a:t>
            </a:r>
            <a:r>
              <a:rPr lang="ja-JP" altLang="en-US"/>
              <a:t>和</a:t>
            </a:r>
            <a:r>
              <a:rPr lang="en-US" dirty="0" err="1"/>
              <a:t>PyTorch</a:t>
            </a:r>
            <a:r>
              <a:rPr lang="ja-JP" altLang="en-US"/>
              <a:t>后端</a:t>
            </a:r>
            <a:endParaRPr dirty="0"/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2261"/>
          <a:stretch>
            <a:fillRect/>
          </a:stretch>
        </p:blipFill>
        <p:spPr>
          <a:xfrm>
            <a:off x="3997304" y="1111646"/>
            <a:ext cx="5895996" cy="2920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oadmap for 20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2019</a:t>
            </a:r>
            <a:r>
              <a:rPr lang="zh-CN" altLang="en-US" dirty="0"/>
              <a:t> </a:t>
            </a:r>
            <a:r>
              <a:rPr lang="ja-JP" altLang="en-US"/>
              <a:t>展望</a:t>
            </a:r>
            <a:endParaRPr dirty="0"/>
          </a:p>
        </p:txBody>
      </p:sp>
      <p:sp>
        <p:nvSpPr>
          <p:cNvPr id="230" name="More toolki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更多工具包</a:t>
            </a:r>
          </a:p>
          <a:p>
            <a:pPr lvl="1"/>
            <a:r>
              <a:rPr lang="ja-JP" altLang="en-US"/>
              <a:t>时间序列，</a:t>
            </a:r>
            <a:r>
              <a:rPr lang="en-US" dirty="0" err="1"/>
              <a:t>AutoML</a:t>
            </a:r>
            <a:r>
              <a:rPr lang="en-US" dirty="0"/>
              <a:t>，......</a:t>
            </a:r>
          </a:p>
          <a:p>
            <a:r>
              <a:rPr lang="en-US" dirty="0"/>
              <a:t>100％</a:t>
            </a:r>
            <a:r>
              <a:rPr lang="ja-JP" altLang="en-US"/>
              <a:t>兼容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en-US" dirty="0"/>
              <a:t>umPy</a:t>
            </a:r>
          </a:p>
          <a:p>
            <a:pPr lvl="1"/>
            <a:r>
              <a:rPr lang="en-US" dirty="0" err="1"/>
              <a:t>mxnet</a:t>
            </a:r>
            <a:r>
              <a:rPr lang="ja-JP" altLang="en-US"/>
              <a:t>中的一个新的</a:t>
            </a:r>
            <a:r>
              <a:rPr lang="en-US" dirty="0"/>
              <a:t>np</a:t>
            </a:r>
            <a:r>
              <a:rPr lang="ja-JP" altLang="en-US"/>
              <a:t>包</a:t>
            </a:r>
          </a:p>
          <a:p>
            <a:r>
              <a:rPr lang="ja-JP" altLang="en-US"/>
              <a:t>集成编译器</a:t>
            </a:r>
            <a:endParaRPr lang="en-US" altLang="ja-JP" dirty="0"/>
          </a:p>
          <a:p>
            <a:pPr lvl="1"/>
            <a:r>
              <a:rPr lang="en-US" dirty="0"/>
              <a:t>CPU / GPU</a:t>
            </a:r>
            <a:r>
              <a:rPr lang="ja-JP" altLang="en-US"/>
              <a:t>性能提升</a:t>
            </a:r>
            <a:r>
              <a:rPr lang="en-US" altLang="ja-JP" dirty="0"/>
              <a:t>50</a:t>
            </a:r>
            <a:r>
              <a:rPr lang="ja-JP" altLang="en-US"/>
              <a:t>％</a:t>
            </a:r>
          </a:p>
          <a:p>
            <a:pPr lvl="1"/>
            <a:r>
              <a:rPr lang="ja-JP" altLang="en-US"/>
              <a:t>更多硬件覆盖：</a:t>
            </a:r>
            <a:r>
              <a:rPr lang="en-US" dirty="0"/>
              <a:t> edge</a:t>
            </a:r>
            <a:r>
              <a:rPr lang="ja-JP" altLang="en-US"/>
              <a:t>，</a:t>
            </a:r>
            <a:r>
              <a:rPr lang="en-US" dirty="0"/>
              <a:t>ASIC，......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luon-logo.pdf" descr="gluon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7058" y="1894032"/>
            <a:ext cx="3981593" cy="1355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luon - Imperative Neural Network AP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Gluon  - </a:t>
            </a:r>
            <a:r>
              <a:rPr lang="ja-JP" altLang="en-US"/>
              <a:t>命令式神经网络</a:t>
            </a:r>
            <a:r>
              <a:rPr lang="en-US" dirty="0"/>
              <a:t>API</a:t>
            </a:r>
            <a:endParaRPr dirty="0"/>
          </a:p>
        </p:txBody>
      </p:sp>
      <p:sp>
        <p:nvSpPr>
          <p:cNvPr id="235" name="Create layers and neural network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创建层和神经网络</a:t>
            </a:r>
          </a:p>
          <a:p>
            <a:pPr lvl="1"/>
            <a:r>
              <a:rPr lang="en-US" dirty="0" err="1"/>
              <a:t>gluon.nn</a:t>
            </a:r>
            <a:endParaRPr lang="en-US" dirty="0"/>
          </a:p>
          <a:p>
            <a:r>
              <a:rPr lang="ja-JP" altLang="en-US"/>
              <a:t>初始化和更新参数</a:t>
            </a:r>
          </a:p>
          <a:p>
            <a:pPr lvl="1"/>
            <a:r>
              <a:rPr lang="en-US" dirty="0" err="1"/>
              <a:t>gluon.Parameter</a:t>
            </a:r>
            <a:endParaRPr lang="en-US" dirty="0"/>
          </a:p>
          <a:p>
            <a:r>
              <a:rPr lang="ja-JP" altLang="en-US"/>
              <a:t>使用</a:t>
            </a:r>
            <a:r>
              <a:rPr lang="en-US" dirty="0"/>
              <a:t>GPU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Arrow"/>
          <p:cNvSpPr/>
          <p:nvPr/>
        </p:nvSpPr>
        <p:spPr>
          <a:xfrm>
            <a:off x="1242403" y="3939698"/>
            <a:ext cx="6383768" cy="107741"/>
          </a:xfrm>
          <a:prstGeom prst="rightArrow">
            <a:avLst>
              <a:gd name="adj1" fmla="val 40671"/>
              <a:gd name="adj2" fmla="val 422173"/>
            </a:avLst>
          </a:prstGeom>
          <a:solidFill>
            <a:schemeClr val="accent2">
              <a:lumOff val="10931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2" name="2012"/>
          <p:cNvSpPr txBox="1"/>
          <p:nvPr/>
        </p:nvSpPr>
        <p:spPr>
          <a:xfrm>
            <a:off x="2143561" y="4114523"/>
            <a:ext cx="866763" cy="312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algn="ctr" defTabSz="821531">
              <a:defRPr sz="1200">
                <a:solidFill>
                  <a:srgbClr val="000000"/>
                </a:solidFill>
              </a:defRPr>
            </a:lvl1pPr>
          </a:lstStyle>
          <a:p>
            <a:r>
              <a:t>2012</a:t>
            </a:r>
          </a:p>
        </p:txBody>
      </p:sp>
      <p:sp>
        <p:nvSpPr>
          <p:cNvPr id="163" name="before"/>
          <p:cNvSpPr txBox="1"/>
          <p:nvPr/>
        </p:nvSpPr>
        <p:spPr>
          <a:xfrm>
            <a:off x="1420430" y="4114523"/>
            <a:ext cx="866764" cy="312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algn="ctr" defTabSz="821531">
              <a:defRPr sz="1200">
                <a:solidFill>
                  <a:srgbClr val="000000"/>
                </a:solidFill>
              </a:defRPr>
            </a:lvl1pPr>
          </a:lstStyle>
          <a:p>
            <a:r>
              <a:t>before</a:t>
            </a:r>
          </a:p>
        </p:txBody>
      </p:sp>
      <p:sp>
        <p:nvSpPr>
          <p:cNvPr id="164" name="2013"/>
          <p:cNvSpPr txBox="1"/>
          <p:nvPr/>
        </p:nvSpPr>
        <p:spPr>
          <a:xfrm>
            <a:off x="2824692" y="4114523"/>
            <a:ext cx="866763" cy="312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algn="ctr" defTabSz="821531">
              <a:defRPr sz="1200">
                <a:solidFill>
                  <a:srgbClr val="000000"/>
                </a:solidFill>
              </a:defRPr>
            </a:lvl1pPr>
          </a:lstStyle>
          <a:p>
            <a:r>
              <a:t>2013</a:t>
            </a:r>
          </a:p>
        </p:txBody>
      </p:sp>
      <p:sp>
        <p:nvSpPr>
          <p:cNvPr id="165" name="2014"/>
          <p:cNvSpPr txBox="1"/>
          <p:nvPr/>
        </p:nvSpPr>
        <p:spPr>
          <a:xfrm>
            <a:off x="3652660" y="4114523"/>
            <a:ext cx="866764" cy="312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algn="ctr" defTabSz="821531">
              <a:defRPr sz="1200">
                <a:solidFill>
                  <a:srgbClr val="000000"/>
                </a:solidFill>
              </a:defRPr>
            </a:lvl1pPr>
          </a:lstStyle>
          <a:p>
            <a:r>
              <a:t>2014</a:t>
            </a:r>
          </a:p>
        </p:txBody>
      </p:sp>
      <p:sp>
        <p:nvSpPr>
          <p:cNvPr id="166" name="2015"/>
          <p:cNvSpPr txBox="1"/>
          <p:nvPr/>
        </p:nvSpPr>
        <p:spPr>
          <a:xfrm>
            <a:off x="4491432" y="4114523"/>
            <a:ext cx="866764" cy="312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algn="ctr" defTabSz="821531">
              <a:defRPr sz="1200">
                <a:solidFill>
                  <a:srgbClr val="000000"/>
                </a:solidFill>
              </a:defRPr>
            </a:lvl1pPr>
          </a:lstStyle>
          <a:p>
            <a:r>
              <a:t>2015</a:t>
            </a:r>
          </a:p>
        </p:txBody>
      </p:sp>
      <p:sp>
        <p:nvSpPr>
          <p:cNvPr id="167" name="2016"/>
          <p:cNvSpPr txBox="1"/>
          <p:nvPr/>
        </p:nvSpPr>
        <p:spPr>
          <a:xfrm>
            <a:off x="5324370" y="4131808"/>
            <a:ext cx="866764" cy="312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algn="ctr" defTabSz="821531">
              <a:defRPr sz="1200">
                <a:solidFill>
                  <a:srgbClr val="000000"/>
                </a:solidFill>
              </a:defRPr>
            </a:lvl1pPr>
          </a:lstStyle>
          <a:p>
            <a:r>
              <a:t>2016</a:t>
            </a:r>
          </a:p>
        </p:txBody>
      </p:sp>
      <p:sp>
        <p:nvSpPr>
          <p:cNvPr id="168" name="2017"/>
          <p:cNvSpPr txBox="1"/>
          <p:nvPr/>
        </p:nvSpPr>
        <p:spPr>
          <a:xfrm>
            <a:off x="6165519" y="4131808"/>
            <a:ext cx="866763" cy="312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algn="ctr" defTabSz="821531">
              <a:defRPr sz="1200">
                <a:solidFill>
                  <a:srgbClr val="000000"/>
                </a:solidFill>
              </a:defRPr>
            </a:lvl1pPr>
          </a:lstStyle>
          <a:p>
            <a:r>
              <a:t>2017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9885" y="3048455"/>
            <a:ext cx="1277854" cy="715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5106" y="699486"/>
            <a:ext cx="1067778" cy="561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07155" y="773623"/>
            <a:ext cx="1480974" cy="312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24995" y="3287181"/>
            <a:ext cx="799419" cy="535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98433" y="2375528"/>
            <a:ext cx="541124" cy="535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58771" y="2721582"/>
            <a:ext cx="1061434" cy="561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10813" y="3128347"/>
            <a:ext cx="916705" cy="210988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mxnet"/>
          <p:cNvSpPr txBox="1"/>
          <p:nvPr/>
        </p:nvSpPr>
        <p:spPr>
          <a:xfrm>
            <a:off x="4385235" y="1553489"/>
            <a:ext cx="653363" cy="312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 algn="ctr" defTabSz="821531">
              <a:defRPr sz="5000">
                <a:solidFill>
                  <a:srgbClr val="000000"/>
                </a:solidFill>
                <a:latin typeface="Seravek"/>
                <a:ea typeface="Seravek"/>
                <a:cs typeface="Seravek"/>
                <a:sym typeface="Seravek"/>
              </a:defRPr>
            </a:lvl1pPr>
          </a:lstStyle>
          <a:p>
            <a:r>
              <a:t>mxnet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784916" y="2764214"/>
            <a:ext cx="952462" cy="445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mxnet-logo.pdf" descr="mxnet-logo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104585" y="1466610"/>
            <a:ext cx="2028455" cy="690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Screen Shot 2019-02-18 at 10.16.24 AM.png" descr="Screen Shot 2019-02-18 at 10.16.24 AM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075386" y="1505712"/>
            <a:ext cx="1898851" cy="612334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Imperative"/>
          <p:cNvSpPr txBox="1"/>
          <p:nvPr/>
        </p:nvSpPr>
        <p:spPr>
          <a:xfrm>
            <a:off x="418070" y="-1788421"/>
            <a:ext cx="1332391" cy="398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Imperative</a:t>
            </a:r>
          </a:p>
        </p:txBody>
      </p:sp>
      <p:sp>
        <p:nvSpPr>
          <p:cNvPr id="181" name="Symbolic"/>
          <p:cNvSpPr txBox="1"/>
          <p:nvPr/>
        </p:nvSpPr>
        <p:spPr>
          <a:xfrm>
            <a:off x="497615" y="-906268"/>
            <a:ext cx="1173301" cy="398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Symbolic</a:t>
            </a:r>
          </a:p>
        </p:txBody>
      </p:sp>
      <p:sp>
        <p:nvSpPr>
          <p:cNvPr id="182" name="Line"/>
          <p:cNvSpPr/>
          <p:nvPr/>
        </p:nvSpPr>
        <p:spPr>
          <a:xfrm>
            <a:off x="382363" y="-1211855"/>
            <a:ext cx="1332391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aff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Caffe</a:t>
            </a:r>
          </a:p>
        </p:txBody>
      </p:sp>
      <p:sp>
        <p:nvSpPr>
          <p:cNvPr id="185" name="Protobuf as the interface…"/>
          <p:cNvSpPr txBox="1">
            <a:spLocks noGrp="1"/>
          </p:cNvSpPr>
          <p:nvPr>
            <p:ph type="body" sz="half" idx="1"/>
          </p:nvPr>
        </p:nvSpPr>
        <p:spPr>
          <a:xfrm>
            <a:off x="4681114" y="1009331"/>
            <a:ext cx="3864782" cy="355392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Protobuf</a:t>
            </a:r>
            <a:r>
              <a:rPr dirty="0"/>
              <a:t> </a:t>
            </a:r>
            <a:r>
              <a:rPr lang="ja-JP" altLang="en-US"/>
              <a:t>作为界面</a:t>
            </a:r>
            <a:endParaRPr dirty="0"/>
          </a:p>
          <a:p>
            <a:pPr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ja-JP" altLang="en-US"/>
              <a:t>强大视觉模型覆盖率</a:t>
            </a:r>
            <a:endParaRPr dirty="0"/>
          </a:p>
          <a:p>
            <a:pPr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ja-JP" altLang="en-US"/>
              <a:t>灵活可移植</a:t>
            </a:r>
            <a:endParaRPr dirty="0"/>
          </a:p>
          <a:p>
            <a:pPr>
              <a:defRPr>
                <a:solidFill>
                  <a:schemeClr val="accent3">
                    <a:lumOff val="-7294"/>
                  </a:schemeClr>
                </a:solidFill>
              </a:defRPr>
            </a:pPr>
            <a:r>
              <a:rPr lang="ja-JP" altLang="en-US"/>
              <a:t>不易开发</a:t>
            </a:r>
            <a:endParaRPr dirty="0"/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0310" t="34268" b="27386"/>
          <a:stretch>
            <a:fillRect/>
          </a:stretch>
        </p:blipFill>
        <p:spPr>
          <a:xfrm>
            <a:off x="529542" y="1341670"/>
            <a:ext cx="4043199" cy="3260468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ResNet-101-deploy.prototext"/>
          <p:cNvSpPr txBox="1"/>
          <p:nvPr/>
        </p:nvSpPr>
        <p:spPr>
          <a:xfrm>
            <a:off x="563805" y="923219"/>
            <a:ext cx="300975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ResNet-101-deploy.prototext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27311" b="45129"/>
          <a:stretch>
            <a:fillRect/>
          </a:stretch>
        </p:blipFill>
        <p:spPr>
          <a:xfrm>
            <a:off x="140007" y="1739106"/>
            <a:ext cx="5578270" cy="1665435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ensor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Tensorflow</a:t>
            </a:r>
          </a:p>
        </p:txBody>
      </p:sp>
      <p:sp>
        <p:nvSpPr>
          <p:cNvPr id="191" name="A domain specific language (DSL) for Python…"/>
          <p:cNvSpPr txBox="1">
            <a:spLocks noGrp="1"/>
          </p:cNvSpPr>
          <p:nvPr>
            <p:ph type="body" sz="half" idx="1"/>
          </p:nvPr>
        </p:nvSpPr>
        <p:spPr>
          <a:xfrm>
            <a:off x="5345384" y="794786"/>
            <a:ext cx="3594212" cy="355392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Python</a:t>
            </a:r>
            <a:r>
              <a:rPr lang="ja-JP" altLang="en-US"/>
              <a:t>的域特定语言（</a:t>
            </a:r>
            <a:r>
              <a:rPr lang="en-US" dirty="0"/>
              <a:t>DSL）</a:t>
            </a:r>
            <a:endParaRPr dirty="0">
              <a:solidFill>
                <a:schemeClr val="accent4">
                  <a:lumOff val="-9607"/>
                </a:schemeClr>
              </a:solidFill>
            </a:endParaRPr>
          </a:p>
          <a:p>
            <a:pPr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ja-JP" altLang="en-US"/>
              <a:t>丰富的算子</a:t>
            </a:r>
          </a:p>
          <a:p>
            <a:pPr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ja-JP" altLang="en-US"/>
              <a:t>丰富的功能</a:t>
            </a:r>
            <a:endParaRPr lang="en-US" altLang="ja-JP" dirty="0"/>
          </a:p>
          <a:p>
            <a:pPr>
              <a:defRPr>
                <a:solidFill>
                  <a:schemeClr val="accent3">
                    <a:lumOff val="-7294"/>
                  </a:schemeClr>
                </a:solidFill>
              </a:defRPr>
            </a:pPr>
            <a:r>
              <a:rPr lang="ja-JP" altLang="en-US"/>
              <a:t>代码可读性有限</a:t>
            </a:r>
            <a:endParaRPr dirty="0"/>
          </a:p>
        </p:txBody>
      </p:sp>
      <p:sp>
        <p:nvSpPr>
          <p:cNvPr id="192" name="Implement Adam"/>
          <p:cNvSpPr txBox="1"/>
          <p:nvPr/>
        </p:nvSpPr>
        <p:spPr>
          <a:xfrm>
            <a:off x="1293251" y="1194408"/>
            <a:ext cx="1572144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>
                <a:solidFill>
                  <a:srgbClr val="000000"/>
                </a:solidFill>
                <a:latin typeface="Seravek"/>
                <a:ea typeface="Seravek"/>
                <a:cs typeface="Seravek"/>
                <a:sym typeface="Seravek"/>
              </a:defRPr>
            </a:lvl1pPr>
          </a:lstStyle>
          <a:p>
            <a:r>
              <a:rPr lang="ja-JP" altLang="en-US"/>
              <a:t>实现</a:t>
            </a:r>
            <a:r>
              <a:rPr lang="en-US" dirty="0"/>
              <a:t>Adam</a:t>
            </a:r>
            <a:r>
              <a:rPr lang="ja-JP" altLang="en-US"/>
              <a:t>算法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Ke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Keras</a:t>
            </a:r>
          </a:p>
        </p:txBody>
      </p:sp>
      <p:sp>
        <p:nvSpPr>
          <p:cNvPr id="195" name="Simple DSL for Python, can use multiple backend (TensoFlow, MXNet, CNTK…)…"/>
          <p:cNvSpPr txBox="1">
            <a:spLocks noGrp="1"/>
          </p:cNvSpPr>
          <p:nvPr>
            <p:ph type="body" sz="half" idx="1"/>
          </p:nvPr>
        </p:nvSpPr>
        <p:spPr>
          <a:xfrm>
            <a:off x="4794273" y="824764"/>
            <a:ext cx="3643483" cy="355392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简单的</a:t>
            </a:r>
            <a:r>
              <a:rPr lang="en-US" dirty="0"/>
              <a:t>DSL for Python，</a:t>
            </a:r>
            <a:r>
              <a:rPr lang="ja-JP" altLang="en-US"/>
              <a:t>可以使用多个后端</a:t>
            </a:r>
            <a:r>
              <a:rPr dirty="0"/>
              <a:t>(</a:t>
            </a:r>
            <a:r>
              <a:rPr dirty="0" err="1"/>
              <a:t>TensoFlow</a:t>
            </a:r>
            <a:r>
              <a:rPr dirty="0"/>
              <a:t>, </a:t>
            </a:r>
            <a:r>
              <a:rPr dirty="0" err="1"/>
              <a:t>MXNet</a:t>
            </a:r>
            <a:r>
              <a:rPr dirty="0"/>
              <a:t>, CNTK…)</a:t>
            </a:r>
          </a:p>
          <a:p>
            <a:pPr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ja-JP" altLang="en-US"/>
              <a:t>比</a:t>
            </a:r>
            <a:r>
              <a:rPr lang="zh-CN" altLang="en-US" dirty="0"/>
              <a:t> </a:t>
            </a:r>
            <a:r>
              <a:rPr dirty="0"/>
              <a:t>TensorFlow</a:t>
            </a:r>
            <a:r>
              <a:rPr lang="zh-CN" altLang="en-US" dirty="0"/>
              <a:t> </a:t>
            </a:r>
            <a:r>
              <a:rPr lang="ja-JP" altLang="en-US"/>
              <a:t>简易</a:t>
            </a:r>
            <a:endParaRPr dirty="0"/>
          </a:p>
          <a:p>
            <a:pPr>
              <a:defRPr>
                <a:solidFill>
                  <a:schemeClr val="accent3">
                    <a:lumOff val="-7294"/>
                  </a:schemeClr>
                </a:solidFill>
              </a:defRPr>
            </a:pPr>
            <a:r>
              <a:rPr lang="ja-JP" altLang="en-US"/>
              <a:t>相对更慢</a:t>
            </a:r>
            <a:endParaRPr lang="en-US" altLang="ja-JP" dirty="0"/>
          </a:p>
          <a:p>
            <a:pPr>
              <a:defRPr>
                <a:solidFill>
                  <a:schemeClr val="accent3">
                    <a:lumOff val="-7294"/>
                  </a:schemeClr>
                </a:solidFill>
              </a:defRPr>
            </a:pPr>
            <a:r>
              <a:rPr lang="ja-JP" altLang="en-US"/>
              <a:t>不易开发和调试</a:t>
            </a:r>
            <a:endParaRPr dirty="0"/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928" y="1272371"/>
            <a:ext cx="3745957" cy="25987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ytor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Pytorch</a:t>
            </a:r>
          </a:p>
        </p:txBody>
      </p:sp>
      <p:sp>
        <p:nvSpPr>
          <p:cNvPr id="199" name="Torch tensors + chainer neural networks…"/>
          <p:cNvSpPr txBox="1">
            <a:spLocks noGrp="1"/>
          </p:cNvSpPr>
          <p:nvPr>
            <p:ph type="body" sz="half" idx="1"/>
          </p:nvPr>
        </p:nvSpPr>
        <p:spPr>
          <a:xfrm>
            <a:off x="5133056" y="1009331"/>
            <a:ext cx="3412840" cy="3553928"/>
          </a:xfrm>
          <a:prstGeom prst="rect">
            <a:avLst/>
          </a:prstGeom>
        </p:spPr>
        <p:txBody>
          <a:bodyPr/>
          <a:lstStyle/>
          <a:p>
            <a:r>
              <a:rPr dirty="0"/>
              <a:t>Torch tensors + </a:t>
            </a:r>
            <a:r>
              <a:rPr dirty="0" err="1"/>
              <a:t>chainer</a:t>
            </a:r>
            <a:r>
              <a:rPr dirty="0"/>
              <a:t> </a:t>
            </a:r>
            <a:r>
              <a:rPr lang="ja-JP" altLang="en-US"/>
              <a:t>神经网络</a:t>
            </a:r>
            <a:endParaRPr dirty="0">
              <a:solidFill>
                <a:schemeClr val="accent3"/>
              </a:solidFill>
            </a:endParaRPr>
          </a:p>
          <a:p>
            <a:pPr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ja-JP" altLang="en-US"/>
              <a:t>易开发和调试</a:t>
            </a:r>
          </a:p>
          <a:p>
            <a:pPr marL="342900" indent="-342900">
              <a:defRPr>
                <a:solidFill>
                  <a:schemeClr val="accent3">
                    <a:lumOff val="-7294"/>
                  </a:schemeClr>
                </a:solidFill>
              </a:defRPr>
            </a:pPr>
            <a:r>
              <a:rPr lang="ja-JP" altLang="en-US"/>
              <a:t>不易配置部署</a:t>
            </a:r>
            <a:endParaRPr lang="en-US" dirty="0"/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390" y="1181477"/>
            <a:ext cx="4606480" cy="2780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MXN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MXNet</a:t>
            </a:r>
          </a:p>
        </p:txBody>
      </p:sp>
      <p:sp>
        <p:nvSpPr>
          <p:cNvPr id="203" name="Numpy-like Tensor + Keras-like neural networks…"/>
          <p:cNvSpPr txBox="1">
            <a:spLocks noGrp="1"/>
          </p:cNvSpPr>
          <p:nvPr>
            <p:ph type="body" sz="half" idx="1"/>
          </p:nvPr>
        </p:nvSpPr>
        <p:spPr>
          <a:xfrm>
            <a:off x="4622400" y="1080510"/>
            <a:ext cx="3042206" cy="312483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像</a:t>
            </a:r>
            <a:r>
              <a:rPr lang="zh-CN" altLang="en-US" dirty="0"/>
              <a:t> </a:t>
            </a:r>
            <a:r>
              <a:rPr dirty="0" err="1"/>
              <a:t>Numpy</a:t>
            </a:r>
            <a:r>
              <a:rPr lang="zh-CN" altLang="en-US" dirty="0"/>
              <a:t> </a:t>
            </a:r>
            <a:r>
              <a:rPr lang="ja-JP" altLang="en-US"/>
              <a:t>一样的</a:t>
            </a:r>
            <a:r>
              <a:rPr dirty="0"/>
              <a:t> Tensor + </a:t>
            </a:r>
            <a:r>
              <a:rPr lang="ja-JP" altLang="en-US"/>
              <a:t>像</a:t>
            </a:r>
            <a:r>
              <a:rPr lang="zh-CN" altLang="en-US" dirty="0"/>
              <a:t> </a:t>
            </a:r>
            <a:r>
              <a:rPr dirty="0" err="1"/>
              <a:t>Keras</a:t>
            </a:r>
            <a:r>
              <a:rPr lang="zh-CN" altLang="en-US" dirty="0"/>
              <a:t> </a:t>
            </a:r>
            <a:r>
              <a:rPr lang="ja-JP" altLang="en-US"/>
              <a:t>一样的神经网络</a:t>
            </a:r>
            <a:endParaRPr dirty="0"/>
          </a:p>
          <a:p>
            <a:pPr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ja-JP" altLang="en-US"/>
              <a:t>高性能</a:t>
            </a:r>
            <a:endParaRPr dirty="0"/>
          </a:p>
          <a:p>
            <a:pPr marL="342900" indent="-342900">
              <a:defRPr>
                <a:solidFill>
                  <a:schemeClr val="accent3">
                    <a:lumOff val="-7294"/>
                  </a:schemeClr>
                </a:solidFill>
              </a:defRPr>
            </a:pPr>
            <a:r>
              <a:rPr lang="ja-JP" altLang="en-US"/>
              <a:t>高实用性</a:t>
            </a:r>
            <a:r>
              <a:rPr dirty="0"/>
              <a:t> </a:t>
            </a: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48160" r="6539"/>
          <a:stretch>
            <a:fillRect/>
          </a:stretch>
        </p:blipFill>
        <p:spPr>
          <a:xfrm>
            <a:off x="549537" y="3137193"/>
            <a:ext cx="3811970" cy="950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r="16453" b="67410"/>
          <a:stretch>
            <a:fillRect/>
          </a:stretch>
        </p:blipFill>
        <p:spPr>
          <a:xfrm>
            <a:off x="617348" y="1506826"/>
            <a:ext cx="3407583" cy="830341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Implement Resnet"/>
          <p:cNvSpPr txBox="1"/>
          <p:nvPr/>
        </p:nvSpPr>
        <p:spPr>
          <a:xfrm>
            <a:off x="1382890" y="956881"/>
            <a:ext cx="1700386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>
                <a:solidFill>
                  <a:srgbClr val="000000"/>
                </a:solidFill>
                <a:latin typeface="Seravek"/>
                <a:ea typeface="Seravek"/>
                <a:cs typeface="Seravek"/>
                <a:sym typeface="Seravek"/>
              </a:defRPr>
            </a:lvl1pPr>
          </a:lstStyle>
          <a:p>
            <a:r>
              <a:rPr lang="ja-JP" altLang="en-US"/>
              <a:t>实现</a:t>
            </a:r>
            <a:r>
              <a:rPr lang="en-US" dirty="0"/>
              <a:t>Resnet</a:t>
            </a:r>
            <a:r>
              <a:rPr lang="ja-JP" altLang="en-US"/>
              <a:t>算法</a:t>
            </a:r>
            <a:r>
              <a:rPr dirty="0"/>
              <a:t> </a:t>
            </a:r>
          </a:p>
        </p:txBody>
      </p:sp>
      <p:sp>
        <p:nvSpPr>
          <p:cNvPr id="207" name="Implement Adam"/>
          <p:cNvSpPr txBox="1"/>
          <p:nvPr/>
        </p:nvSpPr>
        <p:spPr>
          <a:xfrm>
            <a:off x="1447011" y="2643868"/>
            <a:ext cx="1572144" cy="33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308074">
              <a:defRPr>
                <a:solidFill>
                  <a:srgbClr val="000000"/>
                </a:solidFill>
                <a:latin typeface="Seravek"/>
                <a:ea typeface="Seravek"/>
                <a:cs typeface="Seravek"/>
                <a:sym typeface="Seravek"/>
              </a:defRPr>
            </a:lvl1pPr>
          </a:lstStyle>
          <a:p>
            <a:r>
              <a:rPr lang="ja-JP" altLang="en-US"/>
              <a:t>实现</a:t>
            </a:r>
            <a:r>
              <a:rPr lang="en-US" dirty="0"/>
              <a:t>Adam</a:t>
            </a:r>
            <a:r>
              <a:rPr lang="ja-JP" altLang="en-US"/>
              <a:t>算法</a:t>
            </a:r>
            <a:endParaRPr lang="ja-JP" altLang="en-US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MXNet + Glu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MXNet + Gluon</a:t>
            </a:r>
          </a:p>
        </p:txBody>
      </p:sp>
      <p:sp>
        <p:nvSpPr>
          <p:cNvPr id="210" name="Numpy-like tensor + Chainer/pytorch-like neural network…"/>
          <p:cNvSpPr txBox="1">
            <a:spLocks noGrp="1"/>
          </p:cNvSpPr>
          <p:nvPr>
            <p:ph type="body" sz="half" idx="1"/>
          </p:nvPr>
        </p:nvSpPr>
        <p:spPr>
          <a:xfrm>
            <a:off x="5326464" y="1009331"/>
            <a:ext cx="3339387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像 </a:t>
            </a:r>
            <a:r>
              <a:rPr lang="en-US" dirty="0" err="1"/>
              <a:t>Numpy</a:t>
            </a:r>
            <a:r>
              <a:rPr lang="en-US" altLang="zh-CN" dirty="0"/>
              <a:t> </a:t>
            </a:r>
            <a:r>
              <a:rPr lang="ja-JP" altLang="en-US"/>
              <a:t>一样的 </a:t>
            </a:r>
            <a:r>
              <a:rPr lang="en-US" dirty="0"/>
              <a:t>Tensor + </a:t>
            </a:r>
            <a:r>
              <a:rPr lang="ja-JP" altLang="en-US"/>
              <a:t>像 </a:t>
            </a:r>
            <a:r>
              <a:rPr lang="en-US" dirty="0" err="1"/>
              <a:t>Keras</a:t>
            </a:r>
            <a:r>
              <a:rPr lang="en-US" altLang="zh-CN" dirty="0"/>
              <a:t> </a:t>
            </a:r>
            <a:r>
              <a:rPr lang="ja-JP" altLang="en-US"/>
              <a:t>一样的神经网络</a:t>
            </a:r>
          </a:p>
          <a:p>
            <a:pPr>
              <a:defRPr>
                <a:solidFill>
                  <a:schemeClr val="accent3">
                    <a:lumOff val="-7294"/>
                  </a:schemeClr>
                </a:solidFill>
              </a:defRPr>
            </a:pPr>
            <a:r>
              <a:rPr lang="ja-JP" altLang="en-US"/>
              <a:t>易开发和调试</a:t>
            </a:r>
          </a:p>
          <a:p>
            <a:pPr marL="342900" indent="-342900">
              <a:defRPr>
                <a:solidFill>
                  <a:schemeClr val="accent4">
                    <a:lumOff val="-9607"/>
                  </a:schemeClr>
                </a:solidFill>
              </a:defRPr>
            </a:pPr>
            <a:r>
              <a:rPr lang="ja-JP" altLang="en-US"/>
              <a:t>高性能</a:t>
            </a:r>
            <a:endParaRPr dirty="0"/>
          </a:p>
        </p:txBody>
      </p:sp>
      <p:grpSp>
        <p:nvGrpSpPr>
          <p:cNvPr id="215" name="Group"/>
          <p:cNvGrpSpPr/>
          <p:nvPr/>
        </p:nvGrpSpPr>
        <p:grpSpPr>
          <a:xfrm>
            <a:off x="268654" y="938841"/>
            <a:ext cx="4996239" cy="3339705"/>
            <a:chOff x="0" y="0"/>
            <a:chExt cx="4996237" cy="3339703"/>
          </a:xfrm>
        </p:grpSpPr>
        <p:pic>
          <p:nvPicPr>
            <p:cNvPr id="21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b="36931"/>
            <a:stretch>
              <a:fillRect/>
            </a:stretch>
          </p:blipFill>
          <p:spPr>
            <a:xfrm>
              <a:off x="0" y="0"/>
              <a:ext cx="4996238" cy="23303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3379" y="329803"/>
              <a:ext cx="4508501" cy="901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3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94679" y="1168003"/>
              <a:ext cx="3086101" cy="292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4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4329" y="1371203"/>
              <a:ext cx="4343401" cy="1968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luonCV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GluonCV</a:t>
            </a:r>
          </a:p>
        </p:txBody>
      </p:sp>
      <p:sp>
        <p:nvSpPr>
          <p:cNvPr id="218" name="Toolkit for computer vision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3041945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计算机视觉工具包</a:t>
            </a:r>
            <a:r>
              <a:rPr u="sng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hlinkClick r:id="rId2"/>
              </a:rPr>
              <a:t>https://gluon-cv.mxnet.io/</a:t>
            </a:r>
          </a:p>
          <a:p>
            <a:r>
              <a:rPr lang="ja-JP" altLang="en-US"/>
              <a:t>预先训练的模型</a:t>
            </a:r>
          </a:p>
          <a:p>
            <a:r>
              <a:rPr lang="ja-JP" altLang="en-US"/>
              <a:t>训练脚本以重现</a:t>
            </a:r>
            <a:r>
              <a:rPr lang="en-US" dirty="0"/>
              <a:t>SOTA</a:t>
            </a:r>
            <a:r>
              <a:rPr lang="ja-JP" altLang="en-US"/>
              <a:t>结果</a:t>
            </a:r>
            <a:endParaRPr dirty="0"/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61361" y="137438"/>
            <a:ext cx="5228105" cy="48686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287</Words>
  <Application>Microsoft Macintosh PowerPoint</Application>
  <PresentationFormat>On-screen Show (16:9)</PresentationFormat>
  <Paragraphs>70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Helvetica Light</vt:lpstr>
      <vt:lpstr>Seravek</vt:lpstr>
      <vt:lpstr>DeckTemplate-AWS</vt:lpstr>
      <vt:lpstr>PowerPoint Presentation</vt:lpstr>
      <vt:lpstr>PowerPoint Presentation</vt:lpstr>
      <vt:lpstr>Caffe</vt:lpstr>
      <vt:lpstr>Tensorflow</vt:lpstr>
      <vt:lpstr>Keras</vt:lpstr>
      <vt:lpstr>Pytorch</vt:lpstr>
      <vt:lpstr>MXNet</vt:lpstr>
      <vt:lpstr>MXNet + Gluon</vt:lpstr>
      <vt:lpstr>GluonCV</vt:lpstr>
      <vt:lpstr>GluonNLP</vt:lpstr>
      <vt:lpstr>DGL</vt:lpstr>
      <vt:lpstr>2019 展望</vt:lpstr>
      <vt:lpstr>PowerPoint Presentation</vt:lpstr>
      <vt:lpstr>Gluon  - 命令式神经网络API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15</cp:revision>
  <dcterms:modified xsi:type="dcterms:W3CDTF">2019-08-27T21:57:13Z</dcterms:modified>
</cp:coreProperties>
</file>